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Tomorrow" charset="1" panose="00000000000000000000"/>
      <p:regular r:id="rId11"/>
    </p:embeddedFont>
    <p:embeddedFont>
      <p:font typeface="Tomorrow Bold" charset="1" panose="00000000000000000000"/>
      <p:regular r:id="rId12"/>
    </p:embeddedFont>
    <p:embeddedFont>
      <p:font typeface="Tomorrow Italics" charset="1" panose="00000000000000000000"/>
      <p:regular r:id="rId13"/>
    </p:embeddedFont>
    <p:embeddedFont>
      <p:font typeface="Tomorrow Bold Italics" charset="1" panose="00000000000000000000"/>
      <p:regular r:id="rId14"/>
    </p:embeddedFont>
    <p:embeddedFont>
      <p:font typeface="Tomorrow Thin" charset="1" panose="00000000000000000000"/>
      <p:regular r:id="rId15"/>
    </p:embeddedFont>
    <p:embeddedFont>
      <p:font typeface="Tomorrow Thin Italics" charset="1" panose="00000000000000000000"/>
      <p:regular r:id="rId16"/>
    </p:embeddedFont>
    <p:embeddedFont>
      <p:font typeface="Telegraf" charset="1" panose="00000500000000000000"/>
      <p:regular r:id="rId17"/>
    </p:embeddedFont>
    <p:embeddedFont>
      <p:font typeface="Telegraf Bold" charset="1" panose="00000800000000000000"/>
      <p:regular r:id="rId18"/>
    </p:embeddedFont>
    <p:embeddedFont>
      <p:font typeface="Telegraf Extra-Light" charset="1" panose="00000300000000000000"/>
      <p:regular r:id="rId19"/>
    </p:embeddedFont>
    <p:embeddedFont>
      <p:font typeface="Telegraf Medium" charset="1" panose="00000600000000000000"/>
      <p:regular r:id="rId20"/>
    </p:embeddedFont>
    <p:embeddedFont>
      <p:font typeface="Telegraf Ultra-Bold" charset="1" panose="00000900000000000000"/>
      <p:regular r:id="rId21"/>
    </p:embeddedFont>
    <p:embeddedFont>
      <p:font typeface="Telegraf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AF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104021"/>
            <a:ext cx="3086100" cy="154279"/>
            <a:chOff x="0" y="0"/>
            <a:chExt cx="812800" cy="40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33"/>
            </a:xfrm>
            <a:custGeom>
              <a:avLst/>
              <a:gdLst/>
              <a:ahLst/>
              <a:cxnLst/>
              <a:rect r="r" b="b" t="t" l="l"/>
              <a:pathLst>
                <a:path h="406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33"/>
                  </a:lnTo>
                  <a:lnTo>
                    <a:pt x="0" y="40633"/>
                  </a:lnTo>
                  <a:close/>
                </a:path>
              </a:pathLst>
            </a:custGeom>
            <a:solidFill>
              <a:srgbClr val="EAE3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126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85649" y="605979"/>
            <a:ext cx="9047098" cy="5331356"/>
          </a:xfrm>
          <a:custGeom>
            <a:avLst/>
            <a:gdLst/>
            <a:ahLst/>
            <a:cxnLst/>
            <a:rect r="r" b="b" t="t" l="l"/>
            <a:pathLst>
              <a:path h="5331356" w="9047098">
                <a:moveTo>
                  <a:pt x="0" y="0"/>
                </a:moveTo>
                <a:lnTo>
                  <a:pt x="9047098" y="0"/>
                </a:lnTo>
                <a:lnTo>
                  <a:pt x="9047098" y="5331357"/>
                </a:lnTo>
                <a:lnTo>
                  <a:pt x="0" y="533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09675"/>
            <a:ext cx="8115300" cy="737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9"/>
              </a:lnSpc>
            </a:pPr>
            <a:r>
              <a:rPr lang="en-US" sz="9609" spc="115">
                <a:solidFill>
                  <a:srgbClr val="000000"/>
                </a:solidFill>
                <a:latin typeface="Fredoka One"/>
              </a:rPr>
              <a:t>SPAM BUSTER: YOUR ULTIMATE MESSAGE PREDICTOR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8387" y="0"/>
            <a:ext cx="9811226" cy="10287000"/>
          </a:xfrm>
          <a:custGeom>
            <a:avLst/>
            <a:gdLst/>
            <a:ahLst/>
            <a:cxnLst/>
            <a:rect r="r" b="b" t="t" l="l"/>
            <a:pathLst>
              <a:path h="10287000" w="9811226">
                <a:moveTo>
                  <a:pt x="0" y="0"/>
                </a:moveTo>
                <a:lnTo>
                  <a:pt x="9811226" y="0"/>
                </a:lnTo>
                <a:lnTo>
                  <a:pt x="9811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0166"/>
            <a:ext cx="784300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8"/>
              </a:lnSpc>
              <a:spcBef>
                <a:spcPct val="0"/>
              </a:spcBef>
            </a:pPr>
            <a:r>
              <a:rPr lang="en-US" sz="8465">
                <a:solidFill>
                  <a:srgbClr val="000000"/>
                </a:solidFill>
                <a:latin typeface="Fredoka One"/>
              </a:rPr>
              <a:t>BIBLIOGRAPHY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404" y="4274571"/>
            <a:ext cx="803903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3"/>
              </a:lnSpc>
            </a:pPr>
            <a:r>
              <a:rPr lang="en-US" sz="2769">
                <a:solidFill>
                  <a:srgbClr val="000000"/>
                </a:solidFill>
                <a:latin typeface="Telegraf"/>
              </a:rPr>
              <a:t>www.kaggle.com</a:t>
            </a:r>
          </a:p>
          <a:p>
            <a:pPr>
              <a:lnSpc>
                <a:spcPts val="3323"/>
              </a:lnSpc>
            </a:pPr>
            <a:r>
              <a:rPr lang="en-US" sz="2769">
                <a:solidFill>
                  <a:srgbClr val="000000"/>
                </a:solidFill>
                <a:latin typeface="Telegraf"/>
              </a:rPr>
              <a:t>www.youtube.com</a:t>
            </a:r>
          </a:p>
          <a:p>
            <a:pPr>
              <a:lnSpc>
                <a:spcPts val="3323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Telegraf"/>
              </a:rPr>
              <a:t>www.google.com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90190" y="3789034"/>
            <a:ext cx="3181312" cy="3107678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0" t="-18282" r="0" b="-18282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90677" y="3789034"/>
            <a:ext cx="3181312" cy="3107678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0" t="-18282" r="0" b="-1828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91163" y="3789034"/>
            <a:ext cx="3181312" cy="3107678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0" t="-411" r="0" b="-41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89231" y="3789034"/>
            <a:ext cx="3181312" cy="3107678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0" t="-1211" r="0" b="-121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919330" y="0"/>
            <a:ext cx="4368670" cy="3439335"/>
          </a:xfrm>
          <a:custGeom>
            <a:avLst/>
            <a:gdLst/>
            <a:ahLst/>
            <a:cxnLst/>
            <a:rect r="r" b="b" t="t" l="l"/>
            <a:pathLst>
              <a:path h="3439335" w="4368670">
                <a:moveTo>
                  <a:pt x="0" y="0"/>
                </a:moveTo>
                <a:lnTo>
                  <a:pt x="4368670" y="0"/>
                </a:lnTo>
                <a:lnTo>
                  <a:pt x="4368670" y="3439335"/>
                </a:lnTo>
                <a:lnTo>
                  <a:pt x="0" y="3439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874395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8"/>
              </a:lnSpc>
              <a:spcBef>
                <a:spcPct val="0"/>
              </a:spcBef>
            </a:pPr>
            <a:r>
              <a:rPr lang="en-US" sz="8465">
                <a:solidFill>
                  <a:srgbClr val="000000"/>
                </a:solidFill>
                <a:latin typeface="Fredoka One"/>
              </a:rPr>
              <a:t>TEAM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515350"/>
            <a:ext cx="350912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AYUSH RAGHUVANSHI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E22CSEU0135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5571" y="8515350"/>
            <a:ext cx="231933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ANIKET SAROJ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E22CSEU0144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0367" y="8515350"/>
            <a:ext cx="290155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HIAMNSHU GUPTA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E22CSEU0134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31841" y="8515350"/>
            <a:ext cx="235041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MEHUL KUMAR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redoka One"/>
              </a:rPr>
              <a:t>E22CSEU0143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3239" y="4546934"/>
            <a:ext cx="11341522" cy="5472285"/>
          </a:xfrm>
          <a:custGeom>
            <a:avLst/>
            <a:gdLst/>
            <a:ahLst/>
            <a:cxnLst/>
            <a:rect r="r" b="b" t="t" l="l"/>
            <a:pathLst>
              <a:path h="5472285" w="11341522">
                <a:moveTo>
                  <a:pt x="0" y="0"/>
                </a:moveTo>
                <a:lnTo>
                  <a:pt x="11341522" y="0"/>
                </a:lnTo>
                <a:lnTo>
                  <a:pt x="11341522" y="5472284"/>
                </a:lnTo>
                <a:lnTo>
                  <a:pt x="0" y="547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4018" y="244242"/>
            <a:ext cx="4979963" cy="4114800"/>
          </a:xfrm>
          <a:custGeom>
            <a:avLst/>
            <a:gdLst/>
            <a:ahLst/>
            <a:cxnLst/>
            <a:rect r="r" b="b" t="t" l="l"/>
            <a:pathLst>
              <a:path h="4114800" w="4979963">
                <a:moveTo>
                  <a:pt x="0" y="0"/>
                </a:moveTo>
                <a:lnTo>
                  <a:pt x="4979964" y="0"/>
                </a:lnTo>
                <a:lnTo>
                  <a:pt x="49799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AF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9338" y="6172200"/>
            <a:ext cx="6118662" cy="4114800"/>
          </a:xfrm>
          <a:custGeom>
            <a:avLst/>
            <a:gdLst/>
            <a:ahLst/>
            <a:cxnLst/>
            <a:rect r="r" b="b" t="t" l="l"/>
            <a:pathLst>
              <a:path h="4114800" w="6118662">
                <a:moveTo>
                  <a:pt x="0" y="0"/>
                </a:moveTo>
                <a:lnTo>
                  <a:pt x="6118662" y="0"/>
                </a:lnTo>
                <a:lnTo>
                  <a:pt x="6118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 l="0" t="-10555" r="0" b="-105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7518" y="1605545"/>
            <a:ext cx="7892591" cy="3768712"/>
          </a:xfrm>
          <a:custGeom>
            <a:avLst/>
            <a:gdLst/>
            <a:ahLst/>
            <a:cxnLst/>
            <a:rect r="r" b="b" t="t" l="l"/>
            <a:pathLst>
              <a:path h="3768712" w="7892591">
                <a:moveTo>
                  <a:pt x="0" y="0"/>
                </a:moveTo>
                <a:lnTo>
                  <a:pt x="7892591" y="0"/>
                </a:lnTo>
                <a:lnTo>
                  <a:pt x="7892591" y="3768712"/>
                </a:lnTo>
                <a:lnTo>
                  <a:pt x="0" y="3768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9431" y="5148836"/>
            <a:ext cx="9021610" cy="279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2"/>
              </a:lnSpc>
              <a:spcBef>
                <a:spcPct val="0"/>
              </a:spcBef>
            </a:pPr>
            <a:r>
              <a:rPr lang="en-US" sz="2988">
                <a:solidFill>
                  <a:srgbClr val="000000"/>
                </a:solidFill>
                <a:latin typeface="Tomorrow"/>
              </a:rPr>
              <a:t>SPAM BUSTER is a powerful anti-spam tool that uses machine learning, probability and statistics concepts to accurately predict spam and non-spam messages. It is the perfect solution for individuals and businesses of all sizes.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431" y="2346901"/>
            <a:ext cx="902161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 strike="noStrike" u="none">
                <a:solidFill>
                  <a:srgbClr val="000000"/>
                </a:solidFill>
                <a:latin typeface="Fredoka One"/>
              </a:rPr>
              <a:t>INTRODUCTION TO SPAM BUSTER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AF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732088" cy="4114800"/>
          </a:xfrm>
          <a:custGeom>
            <a:avLst/>
            <a:gdLst/>
            <a:ahLst/>
            <a:cxnLst/>
            <a:rect r="r" b="b" t="t" l="l"/>
            <a:pathLst>
              <a:path h="4114800" w="4732088">
                <a:moveTo>
                  <a:pt x="0" y="0"/>
                </a:moveTo>
                <a:lnTo>
                  <a:pt x="4732088" y="0"/>
                </a:lnTo>
                <a:lnTo>
                  <a:pt x="47320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4206580" cy="4114800"/>
          </a:xfrm>
          <a:custGeom>
            <a:avLst/>
            <a:gdLst/>
            <a:ahLst/>
            <a:cxnLst/>
            <a:rect r="r" b="b" t="t" l="l"/>
            <a:pathLst>
              <a:path h="4114800" w="4206580">
                <a:moveTo>
                  <a:pt x="0" y="0"/>
                </a:moveTo>
                <a:lnTo>
                  <a:pt x="4206580" y="0"/>
                </a:lnTo>
                <a:lnTo>
                  <a:pt x="4206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2453" y="1028700"/>
            <a:ext cx="840840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8"/>
              </a:lnSpc>
              <a:spcBef>
                <a:spcPct val="0"/>
              </a:spcBef>
            </a:pPr>
            <a:r>
              <a:rPr lang="en-US" sz="8465" strike="noStrike" u="none">
                <a:solidFill>
                  <a:srgbClr val="000000"/>
                </a:solidFill>
                <a:latin typeface="Fredoka One"/>
              </a:rPr>
              <a:t>HOW TO USE SPAM BUSTER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6661" y="5038725"/>
            <a:ext cx="12299799" cy="353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5480" indent="-287740" lvl="1">
              <a:lnSpc>
                <a:spcPts val="3998"/>
              </a:lnSpc>
              <a:buFont typeface="Arial"/>
              <a:buChar char="•"/>
            </a:pPr>
            <a:r>
              <a:rPr lang="en-US" sz="2665">
                <a:solidFill>
                  <a:srgbClr val="000000"/>
                </a:solidFill>
                <a:latin typeface="Telegraf"/>
              </a:rPr>
              <a:t>Prepare your data: Upload your spam and non-spam messages to Spam Buster.</a:t>
            </a:r>
          </a:p>
          <a:p>
            <a:pPr algn="ctr" marL="575480" indent="-287740" lvl="1">
              <a:lnSpc>
                <a:spcPts val="3998"/>
              </a:lnSpc>
              <a:buFont typeface="Arial"/>
              <a:buChar char="•"/>
            </a:pPr>
            <a:r>
              <a:rPr lang="en-US" sz="2665">
                <a:solidFill>
                  <a:srgbClr val="000000"/>
                </a:solidFill>
                <a:latin typeface="Telegraf"/>
              </a:rPr>
              <a:t>Train the model: Select a machine learning algorithm and train the Spam Buster model on your dataset.</a:t>
            </a:r>
          </a:p>
          <a:p>
            <a:pPr algn="ctr" marL="575480" indent="-287740" lvl="1">
              <a:lnSpc>
                <a:spcPts val="3998"/>
              </a:lnSpc>
              <a:buFont typeface="Arial"/>
              <a:buChar char="•"/>
            </a:pPr>
            <a:r>
              <a:rPr lang="en-US" sz="2665">
                <a:solidFill>
                  <a:srgbClr val="000000"/>
                </a:solidFill>
                <a:latin typeface="Telegraf"/>
              </a:rPr>
              <a:t>Predict spam: Use the trained Spam Buster model to predict spam messages in your inbox.</a:t>
            </a:r>
          </a:p>
          <a:p>
            <a:pPr algn="ctr" marL="0" indent="0" lvl="0">
              <a:lnSpc>
                <a:spcPts val="39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15654" y="6172200"/>
            <a:ext cx="2772347" cy="4114800"/>
          </a:xfrm>
          <a:custGeom>
            <a:avLst/>
            <a:gdLst/>
            <a:ahLst/>
            <a:cxnLst/>
            <a:rect r="r" b="b" t="t" l="l"/>
            <a:pathLst>
              <a:path h="4114800" w="2772347">
                <a:moveTo>
                  <a:pt x="0" y="0"/>
                </a:moveTo>
                <a:lnTo>
                  <a:pt x="2772346" y="0"/>
                </a:lnTo>
                <a:lnTo>
                  <a:pt x="2772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278599"/>
            <a:ext cx="4354286" cy="4114800"/>
          </a:xfrm>
          <a:custGeom>
            <a:avLst/>
            <a:gdLst/>
            <a:ahLst/>
            <a:cxnLst/>
            <a:rect r="r" b="b" t="t" l="l"/>
            <a:pathLst>
              <a:path h="4114800" w="4354286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1433" y="1028700"/>
            <a:ext cx="3528441" cy="4114800"/>
          </a:xfrm>
          <a:custGeom>
            <a:avLst/>
            <a:gdLst/>
            <a:ahLst/>
            <a:cxnLst/>
            <a:rect r="r" b="b" t="t" l="l"/>
            <a:pathLst>
              <a:path h="4114800" w="3528441">
                <a:moveTo>
                  <a:pt x="0" y="0"/>
                </a:moveTo>
                <a:lnTo>
                  <a:pt x="3528441" y="0"/>
                </a:lnTo>
                <a:lnTo>
                  <a:pt x="3528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911839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strike="noStrike" u="none">
                <a:solidFill>
                  <a:srgbClr val="000000"/>
                </a:solidFill>
                <a:latin typeface="Fredoka One"/>
              </a:rPr>
              <a:t>FEATURES OF SPAM BUSTER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53608"/>
            <a:ext cx="9118396" cy="38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51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Spam Buster uses machine learning to identify spam emails.</a:t>
            </a:r>
          </a:p>
          <a:p>
            <a:pPr marL="647698" indent="-323849" lvl="1">
              <a:lnSpc>
                <a:spcPts val="51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It is easy to use and can be integrated with your existing email client.</a:t>
            </a:r>
          </a:p>
          <a:p>
            <a:pPr algn="l" marL="647698" indent="-323849" lvl="1">
              <a:lnSpc>
                <a:spcPts val="51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You can also train Spam Buster on your own data to improve its accuracy.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228" y="3797244"/>
            <a:ext cx="7800780" cy="361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0"/>
              </a:lnSpc>
            </a:pPr>
          </a:p>
          <a:p>
            <a:pPr>
              <a:lnSpc>
                <a:spcPts val="2750"/>
              </a:lnSpc>
            </a:pPr>
            <a:r>
              <a:rPr lang="en-US" sz="1833">
                <a:solidFill>
                  <a:srgbClr val="000000"/>
                </a:solidFill>
                <a:latin typeface="Telegraf Bold"/>
              </a:rPr>
              <a:t>Machine Learning</a:t>
            </a:r>
          </a:p>
          <a:p>
            <a:pPr marL="374350" indent="-187175" lvl="1">
              <a:lnSpc>
                <a:spcPts val="2600"/>
              </a:lnSpc>
              <a:buFont typeface="Arial"/>
              <a:buChar char="•"/>
            </a:pPr>
            <a:r>
              <a:rPr lang="en-US" sz="1733">
                <a:solidFill>
                  <a:srgbClr val="000000"/>
                </a:solidFill>
                <a:latin typeface="Telegraf"/>
              </a:rPr>
              <a:t>Spam Buster uses machine learning algorithms to identify spam emails. These algorithms are trained on a dataset of labeled emails to learn the patterns that are associated with spam. Once trained, the algorithms can predict whether or not a new email is spam.</a:t>
            </a:r>
          </a:p>
          <a:p>
            <a:pPr>
              <a:lnSpc>
                <a:spcPts val="2750"/>
              </a:lnSpc>
            </a:pPr>
            <a:r>
              <a:rPr lang="en-US" sz="1833">
                <a:solidFill>
                  <a:srgbClr val="000000"/>
                </a:solidFill>
                <a:latin typeface="Telegraf Bold"/>
              </a:rPr>
              <a:t>Probability and Statistics</a:t>
            </a:r>
          </a:p>
          <a:p>
            <a:pPr marL="374350" indent="-187175" lvl="1">
              <a:lnSpc>
                <a:spcPts val="2600"/>
              </a:lnSpc>
              <a:buFont typeface="Arial"/>
              <a:buChar char="•"/>
            </a:pPr>
            <a:r>
              <a:rPr lang="en-US" sz="1733">
                <a:solidFill>
                  <a:srgbClr val="000000"/>
                </a:solidFill>
                <a:latin typeface="Telegraf"/>
              </a:rPr>
              <a:t>Spam Buster uses probability and statistics to calculate the likelihood of an email being spam and draw conclusions about whether or not it is spam.</a:t>
            </a:r>
          </a:p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28321" y="0"/>
            <a:ext cx="6920345" cy="10287000"/>
          </a:xfrm>
          <a:custGeom>
            <a:avLst/>
            <a:gdLst/>
            <a:ahLst/>
            <a:cxnLst/>
            <a:rect r="r" b="b" t="t" l="l"/>
            <a:pathLst>
              <a:path h="10287000" w="6920345">
                <a:moveTo>
                  <a:pt x="0" y="0"/>
                </a:moveTo>
                <a:lnTo>
                  <a:pt x="6920346" y="0"/>
                </a:lnTo>
                <a:lnTo>
                  <a:pt x="692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603745"/>
            <a:ext cx="8874110" cy="4804341"/>
          </a:xfrm>
          <a:custGeom>
            <a:avLst/>
            <a:gdLst/>
            <a:ahLst/>
            <a:cxnLst/>
            <a:rect r="r" b="b" t="t" l="l"/>
            <a:pathLst>
              <a:path h="4804341" w="8874110">
                <a:moveTo>
                  <a:pt x="0" y="0"/>
                </a:moveTo>
                <a:lnTo>
                  <a:pt x="8874110" y="0"/>
                </a:lnTo>
                <a:lnTo>
                  <a:pt x="8874110" y="4804341"/>
                </a:lnTo>
                <a:lnTo>
                  <a:pt x="0" y="4804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4228" y="281837"/>
            <a:ext cx="14443376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36"/>
              </a:lnSpc>
              <a:spcBef>
                <a:spcPct val="0"/>
              </a:spcBef>
            </a:pPr>
            <a:r>
              <a:rPr lang="en-US" sz="8280" strike="noStrike" u="none">
                <a:solidFill>
                  <a:srgbClr val="000000"/>
                </a:solidFill>
                <a:latin typeface="Fredoka One"/>
              </a:rPr>
              <a:t>THE SCIENCE BEHIND SPAM BUSTER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AF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7422" y="6096161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423" y="1360781"/>
            <a:ext cx="6353556" cy="5718200"/>
          </a:xfrm>
          <a:custGeom>
            <a:avLst/>
            <a:gdLst/>
            <a:ahLst/>
            <a:cxnLst/>
            <a:rect r="r" b="b" t="t" l="l"/>
            <a:pathLst>
              <a:path h="5718200" w="6353556">
                <a:moveTo>
                  <a:pt x="0" y="0"/>
                </a:moveTo>
                <a:lnTo>
                  <a:pt x="6353556" y="0"/>
                </a:lnTo>
                <a:lnTo>
                  <a:pt x="6353556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50896" y="1231735"/>
            <a:ext cx="840840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8"/>
              </a:lnSpc>
              <a:spcBef>
                <a:spcPct val="0"/>
              </a:spcBef>
            </a:pPr>
            <a:r>
              <a:rPr lang="en-US" sz="8465" strike="noStrike" u="none">
                <a:solidFill>
                  <a:srgbClr val="000000"/>
                </a:solidFill>
                <a:latin typeface="Fredoka One"/>
              </a:rPr>
              <a:t>ACCURACY OF SPAM BUSTER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50896" y="4988399"/>
            <a:ext cx="8408404" cy="110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1478" indent="-315739" lvl="1">
              <a:lnSpc>
                <a:spcPts val="4387"/>
              </a:lnSpc>
              <a:buFont typeface="Arial"/>
              <a:buChar char="•"/>
            </a:pPr>
            <a:r>
              <a:rPr lang="en-US" sz="2924" strike="noStrike" u="none">
                <a:solidFill>
                  <a:srgbClr val="000000"/>
                </a:solidFill>
                <a:latin typeface="Telegraf"/>
              </a:rPr>
              <a:t>Spam Buster has a high accuracy rate in predicting spam messages.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50896" y="6467950"/>
            <a:ext cx="8408404" cy="110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1478" indent="-315739" lvl="1">
              <a:lnSpc>
                <a:spcPts val="4387"/>
              </a:lnSpc>
              <a:buFont typeface="Arial"/>
              <a:buChar char="•"/>
            </a:pPr>
            <a:r>
              <a:rPr lang="en-US" sz="2924">
                <a:solidFill>
                  <a:srgbClr val="000000"/>
                </a:solidFill>
                <a:latin typeface="Telegraf"/>
              </a:rPr>
              <a:t>Tr</a:t>
            </a:r>
            <a:r>
              <a:rPr lang="en-US" sz="2924" strike="noStrike" u="none">
                <a:solidFill>
                  <a:srgbClr val="000000"/>
                </a:solidFill>
                <a:latin typeface="Telegraf"/>
              </a:rPr>
              <a:t>ained on a dataset of millions of spam and non-spam emails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46771"/>
            <a:ext cx="16816545" cy="110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7"/>
              </a:lnSpc>
            </a:pPr>
            <a:r>
              <a:rPr lang="en-US" sz="2924">
                <a:solidFill>
                  <a:srgbClr val="000000"/>
                </a:solidFill>
                <a:latin typeface="Telegraf"/>
              </a:rPr>
              <a:t>Spam Buster is a highly accurate email spam filter that can help you to reduce spam in your inbox and protect your privacy.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9008" y="6172200"/>
            <a:ext cx="3368992" cy="4114800"/>
          </a:xfrm>
          <a:custGeom>
            <a:avLst/>
            <a:gdLst/>
            <a:ahLst/>
            <a:cxnLst/>
            <a:rect r="r" b="b" t="t" l="l"/>
            <a:pathLst>
              <a:path h="4114800" w="3368992">
                <a:moveTo>
                  <a:pt x="0" y="0"/>
                </a:moveTo>
                <a:lnTo>
                  <a:pt x="3368992" y="0"/>
                </a:lnTo>
                <a:lnTo>
                  <a:pt x="3368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7250"/>
            <a:ext cx="15892385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 One"/>
              </a:rPr>
              <a:t> Improving the accuracy of Spam Buster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500562"/>
            <a:ext cx="952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0621" y="4861484"/>
            <a:ext cx="12517732" cy="336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0630" indent="-385315" lvl="1">
              <a:lnSpc>
                <a:spcPts val="5389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Telegraf"/>
              </a:rPr>
              <a:t>Train on m</a:t>
            </a:r>
            <a:r>
              <a:rPr lang="en-US" sz="3569">
                <a:solidFill>
                  <a:srgbClr val="000000"/>
                </a:solidFill>
                <a:latin typeface="Telegraf"/>
              </a:rPr>
              <a:t>ore diverse data.</a:t>
            </a:r>
          </a:p>
          <a:p>
            <a:pPr marL="770630" indent="-385315" lvl="1">
              <a:lnSpc>
                <a:spcPts val="5389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Telegraf"/>
              </a:rPr>
              <a:t>Use better machine learning algorithms.</a:t>
            </a:r>
          </a:p>
          <a:p>
            <a:pPr marL="770630" indent="-385315" lvl="1">
              <a:lnSpc>
                <a:spcPts val="5389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Telegraf"/>
              </a:rPr>
              <a:t>Update regularly with new data and algorithms.</a:t>
            </a:r>
          </a:p>
          <a:p>
            <a:pPr marL="770630" indent="-385315" lvl="1">
              <a:lnSpc>
                <a:spcPts val="5389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Telegraf"/>
              </a:rPr>
              <a:t>Allow users to train their own models on their own data.</a:t>
            </a:r>
          </a:p>
          <a:p>
            <a:pPr>
              <a:lnSpc>
                <a:spcPts val="538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2104416"/>
            <a:ext cx="17259300" cy="76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4"/>
              </a:lnSpc>
            </a:pPr>
          </a:p>
          <a:p>
            <a:pPr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Acme Corporation is a large multinational company with over 10,000 employees. The company had been struggling with a serious spam problem, with employees receiving hundreds of spam emails each day. This was causing a number of problems, including: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Reduced productivity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Increased security risks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Employee frustration</a:t>
            </a:r>
          </a:p>
          <a:p>
            <a:pPr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Acme Corporation decided t</a:t>
            </a:r>
            <a:r>
              <a:rPr lang="en-US" sz="2499">
                <a:solidFill>
                  <a:srgbClr val="000000"/>
                </a:solidFill>
                <a:latin typeface="Telegraf"/>
              </a:rPr>
              <a:t>o try Spam Buster to help reduce spam in their inbox. After implementing Spam Buster, the company saw a 90% reduction in spam emails. This has led to a number of benefits, including: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Increased productivity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Reduced security risks</a:t>
            </a:r>
          </a:p>
          <a:p>
            <a:pPr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Improved employee morale</a:t>
            </a:r>
          </a:p>
          <a:p>
            <a:pPr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Conclusion:</a:t>
            </a:r>
          </a:p>
          <a:p>
            <a:pPr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Telegraf"/>
              </a:rPr>
              <a:t>Spam Buster is a powerful email spam filter that can help businesses and individuals reduce spam in their inboxes and improve productivity and security.</a:t>
            </a:r>
          </a:p>
          <a:p>
            <a:pPr>
              <a:lnSpc>
                <a:spcPts val="3774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6000"/>
          </a:blip>
          <a:srcRect l="0" t="0" r="0" b="0"/>
          <a:stretch>
            <a:fillRect/>
          </a:stretch>
        </p:blipFill>
        <p:spPr>
          <a:xfrm flipH="false" flipV="false" rot="0">
            <a:off x="3197757" y="0"/>
            <a:ext cx="11892486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66221"/>
            <a:ext cx="682478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8"/>
              </a:lnSpc>
              <a:spcBef>
                <a:spcPct val="0"/>
              </a:spcBef>
            </a:pPr>
            <a:r>
              <a:rPr lang="en-US" sz="8465">
                <a:solidFill>
                  <a:srgbClr val="000000"/>
                </a:solidFill>
                <a:latin typeface="Fredoka One"/>
              </a:rPr>
              <a:t>CASE STUDY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7783" y="2314575"/>
            <a:ext cx="4610121" cy="3636488"/>
          </a:xfrm>
          <a:custGeom>
            <a:avLst/>
            <a:gdLst/>
            <a:ahLst/>
            <a:cxnLst/>
            <a:rect r="r" b="b" t="t" l="l"/>
            <a:pathLst>
              <a:path h="3636488" w="4610121">
                <a:moveTo>
                  <a:pt x="0" y="0"/>
                </a:moveTo>
                <a:lnTo>
                  <a:pt x="4610122" y="0"/>
                </a:lnTo>
                <a:lnTo>
                  <a:pt x="4610122" y="3636488"/>
                </a:lnTo>
                <a:lnTo>
                  <a:pt x="0" y="363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1" r="0" b="-23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2172" y="442317"/>
            <a:ext cx="4861744" cy="4701183"/>
          </a:xfrm>
          <a:custGeom>
            <a:avLst/>
            <a:gdLst/>
            <a:ahLst/>
            <a:cxnLst/>
            <a:rect r="r" b="b" t="t" l="l"/>
            <a:pathLst>
              <a:path h="4701183" w="4861744">
                <a:moveTo>
                  <a:pt x="0" y="0"/>
                </a:moveTo>
                <a:lnTo>
                  <a:pt x="4861744" y="0"/>
                </a:lnTo>
                <a:lnTo>
                  <a:pt x="4861744" y="4701183"/>
                </a:lnTo>
                <a:lnTo>
                  <a:pt x="0" y="470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51" t="0" r="-425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373693"/>
            <a:ext cx="4404760" cy="3676448"/>
          </a:xfrm>
          <a:custGeom>
            <a:avLst/>
            <a:gdLst/>
            <a:ahLst/>
            <a:cxnLst/>
            <a:rect r="r" b="b" t="t" l="l"/>
            <a:pathLst>
              <a:path h="3676448" w="4404760">
                <a:moveTo>
                  <a:pt x="0" y="0"/>
                </a:moveTo>
                <a:lnTo>
                  <a:pt x="4404760" y="0"/>
                </a:lnTo>
                <a:lnTo>
                  <a:pt x="4404760" y="3676448"/>
                </a:lnTo>
                <a:lnTo>
                  <a:pt x="0" y="3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7905" y="6052843"/>
            <a:ext cx="5227586" cy="3997298"/>
          </a:xfrm>
          <a:custGeom>
            <a:avLst/>
            <a:gdLst/>
            <a:ahLst/>
            <a:cxnLst/>
            <a:rect r="r" b="b" t="t" l="l"/>
            <a:pathLst>
              <a:path h="3997298" w="5227586">
                <a:moveTo>
                  <a:pt x="0" y="0"/>
                </a:moveTo>
                <a:lnTo>
                  <a:pt x="5227586" y="0"/>
                </a:lnTo>
                <a:lnTo>
                  <a:pt x="5227586" y="3997298"/>
                </a:lnTo>
                <a:lnTo>
                  <a:pt x="0" y="3997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0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688532"/>
            <a:ext cx="2577069" cy="3311205"/>
          </a:xfrm>
          <a:custGeom>
            <a:avLst/>
            <a:gdLst/>
            <a:ahLst/>
            <a:cxnLst/>
            <a:rect r="r" b="b" t="t" l="l"/>
            <a:pathLst>
              <a:path h="3311205" w="2577069">
                <a:moveTo>
                  <a:pt x="0" y="0"/>
                </a:moveTo>
                <a:lnTo>
                  <a:pt x="2577069" y="0"/>
                </a:lnTo>
                <a:lnTo>
                  <a:pt x="2577069" y="3311205"/>
                </a:lnTo>
                <a:lnTo>
                  <a:pt x="0" y="3311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481548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8"/>
              </a:lnSpc>
              <a:spcBef>
                <a:spcPct val="0"/>
              </a:spcBef>
            </a:pPr>
            <a:r>
              <a:rPr lang="en-US" sz="8465">
                <a:solidFill>
                  <a:srgbClr val="000000"/>
                </a:solidFill>
                <a:latin typeface="Fredoka One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DAFzU009PNs</dc:identifier>
  <dcterms:modified xsi:type="dcterms:W3CDTF">2011-08-01T06:04:30Z</dcterms:modified>
  <cp:revision>1</cp:revision>
  <dc:title>Try Magic Design</dc:title>
</cp:coreProperties>
</file>